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08" r:id="rId2"/>
    <p:sldId id="258" r:id="rId3"/>
    <p:sldId id="307" r:id="rId4"/>
    <p:sldId id="299" r:id="rId5"/>
    <p:sldId id="316" r:id="rId6"/>
    <p:sldId id="314" r:id="rId7"/>
    <p:sldId id="318" r:id="rId8"/>
    <p:sldId id="313" r:id="rId9"/>
    <p:sldId id="312" r:id="rId10"/>
    <p:sldId id="311" r:id="rId11"/>
    <p:sldId id="309" r:id="rId12"/>
    <p:sldId id="301" r:id="rId13"/>
    <p:sldId id="310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68A6"/>
    <a:srgbClr val="00ADEF"/>
    <a:srgbClr val="00FFFF"/>
    <a:srgbClr val="A1CC3A"/>
    <a:srgbClr val="F68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5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254C8-57E7-4217-8DC8-892641C0FF41}" type="datetimeFigureOut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5E538-B690-4872-8B78-1819F8AB9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2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93250-BA6F-49CA-883A-FD9AD9CD9A02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BE84B2-615D-4F78-814C-F4983836CF6A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0B73A-30BE-4090-91F8-4FFB58921EE3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F6B42-CDF8-4A52-94AE-29BB25C50FDD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947D9F-8596-4B0C-B831-C6E4719CE88D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FFE84-6992-4750-8BF3-6E36CCE0952B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3FEE0-B420-478B-A605-FFC762D3FEDC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63853-D9FA-42F5-9B3A-0004A073BE22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3F5622-455E-4D2D-B9AB-9B5C3CCB1CA7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6FB7C4-D091-4A63-8FE9-DF432DE819DD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09479-24F1-44DB-964B-A57DD7907B8B}" type="datetime1">
              <a:rPr lang="ru-RU" smtClean="0"/>
              <a:pPr/>
              <a:t>18.02.2023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19256" cy="4680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8241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astellas.com/ru/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l:+74959715301" TargetMode="External"/><Relationship Id="rId2" Type="http://schemas.openxmlformats.org/officeDocument/2006/relationships/hyperlink" Target="http://www.anoprimer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7.jpeg"/><Relationship Id="rId4" Type="http://schemas.openxmlformats.org/officeDocument/2006/relationships/hyperlink" Target="mailto:info@anoprimer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noprimer.ru/our-projects/xiii-ezhegodnaya-mezhdunarodnaya-konferencziya-%C2%ABgibridnyie-texnologii-v-lechenii-serdechno-sosudistyix-zabolevanij%C2%BB-(michs-2022)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2FA16-3527-4ADC-86BE-AFAEBA16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675EA4-CD09-42CD-9D49-CCF97133C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27BFD9-D0B8-4B7C-AB06-DAB78380EA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30065"/>
            <a:ext cx="2737341" cy="18655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C1E8AE-68FB-463F-BD4B-F978FE007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17ADA3-E98B-4DA6-86A1-50E665678FC3}"/>
              </a:ext>
            </a:extLst>
          </p:cNvPr>
          <p:cNvSpPr/>
          <p:nvPr/>
        </p:nvSpPr>
        <p:spPr>
          <a:xfrm>
            <a:off x="44996" y="1803462"/>
            <a:ext cx="905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00ADEF"/>
                </a:solidFill>
                <a:latin typeface="Bookman Old Style" panose="02050604050505020204" pitchFamily="18" charset="0"/>
              </a:rPr>
              <a:t>ВСЕГДА БЫТЬ НА ВЫСОТЕ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ADF2E8-5EA0-4614-9213-048E763FA0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3768" y="606452"/>
            <a:ext cx="38671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2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420" y="1647971"/>
            <a:ext cx="8203207" cy="4949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421" y="263034"/>
            <a:ext cx="4957675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ДЕЯТЕЛЬНОСТЬ 2021 год</a:t>
            </a:r>
          </a:p>
        </p:txBody>
      </p:sp>
      <p:pic>
        <p:nvPicPr>
          <p:cNvPr id="10" name="Изображение 9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453"/>
            <a:ext cx="2379207" cy="16225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DD1352-ABF6-4F8C-834F-A5A39863E239}"/>
              </a:ext>
            </a:extLst>
          </p:cNvPr>
          <p:cNvSpPr/>
          <p:nvPr/>
        </p:nvSpPr>
        <p:spPr>
          <a:xfrm>
            <a:off x="395536" y="1923516"/>
            <a:ext cx="7992888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Всероссийской конференции эндокринологов «Актуальные вопросы клинической эндокринологии» с международным участием, 14-15 апреля 2021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конференции «НЕФЛЮОРОСКОПИЧЕСКИЕ ИНТЕРВЕНЦИОННЫЕ ВМЕШАТЕЛЬСТВА У ПАЦИЕНТОВ С ТАХИКАРДИЕЙ», 12-14 мая 2021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12 ежегодной международной конференции  MICHS-2021 7-9 февраля 2021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ХХIII Конгрессе педиатров России с международным участием «Актуальные проблемы педиатрии» 5-7 марта 2021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XVII Московском городском съезде эндокринологов «Эндокринология столицы – 2021» 2-4 апреля 2021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Научно-практической конференции детских эндокринологов «Достижения науки в практику детского </a:t>
            </a:r>
            <a:r>
              <a:rPr lang="ru-RU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энлокринолога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12-13 июня 2021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Годовом собрании, для специалистов, занимающихся лечением сердечно-сосудистой патологией, </a:t>
            </a:r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Angiopicture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28-29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мая 2021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/>
          </a:p>
          <a:p>
            <a:pPr algn="ctr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ru-RU" dirty="0">
                <a:solidFill>
                  <a:srgbClr val="616161"/>
                </a:solidFill>
                <a:latin typeface="Lato"/>
              </a:rPr>
            </a:br>
            <a:endParaRPr lang="ru-RU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65ACF5-D207-4F08-A69A-C1775CA4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5016"/>
            <a:ext cx="1799789" cy="10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6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421" y="1844824"/>
            <a:ext cx="81724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ДЕЯТЕЛЬНОСТЬ 2020 год</a:t>
            </a:r>
          </a:p>
          <a:p>
            <a:pPr algn="ctr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8421" y="263034"/>
            <a:ext cx="8219256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Изображение 2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6896"/>
            <a:ext cx="1850385" cy="12618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319B4A-48B1-40FF-AF3B-34FF60DAD4D7}"/>
              </a:ext>
            </a:extLst>
          </p:cNvPr>
          <p:cNvSpPr/>
          <p:nvPr/>
        </p:nvSpPr>
        <p:spPr>
          <a:xfrm>
            <a:off x="323528" y="980728"/>
            <a:ext cx="81724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4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АНО Центр развития медицинских проектов «Праймер»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20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20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г  успешно начало свое новое направление: 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онлайн конференции, вебинары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  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   </a:t>
            </a:r>
            <a:r>
              <a:rPr lang="ru-RU" sz="1400" dirty="0">
                <a:solidFill>
                  <a:srgbClr val="002060"/>
                </a:solidFill>
              </a:rPr>
              <a:t>28 мая, 4,5,8,17,30 июня 2020г  успешно прошел цикл онлайн-конференций «Трансплантология на современном этапе. Российский и международный опыт ведения пациентов после пересадки органов». Количество зарегистрированных слушателей 100 человек.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   </a:t>
            </a:r>
            <a:r>
              <a:rPr lang="ru-RU" sz="1400" dirty="0">
                <a:solidFill>
                  <a:srgbClr val="002060"/>
                </a:solidFill>
              </a:rPr>
              <a:t>23 апреля 2021  прошла онлайн-конференция «Современные подходы поддерживающей </a:t>
            </a:r>
            <a:r>
              <a:rPr lang="ru-RU" sz="1400" dirty="0" err="1">
                <a:solidFill>
                  <a:srgbClr val="002060"/>
                </a:solidFill>
              </a:rPr>
              <a:t>иммуносупрессорной</a:t>
            </a:r>
            <a:r>
              <a:rPr lang="ru-RU" sz="1400" dirty="0">
                <a:solidFill>
                  <a:srgbClr val="002060"/>
                </a:solidFill>
              </a:rPr>
              <a:t> терапии пациентов после трансплантации» и др.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   </a:t>
            </a:r>
            <a:r>
              <a:rPr lang="ru-RU" sz="1400" dirty="0">
                <a:solidFill>
                  <a:srgbClr val="002060"/>
                </a:solidFill>
              </a:rPr>
              <a:t>08 апреля 2021 Научно-образовательный вебинар «Когда лечишь сахарный диабет 2 типа, подумай о сердце»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   </a:t>
            </a:r>
            <a:r>
              <a:rPr lang="ru-RU" sz="1400" dirty="0">
                <a:solidFill>
                  <a:srgbClr val="002060"/>
                </a:solidFill>
              </a:rPr>
              <a:t>19 февраля 2021 Онлайн тренинг на тему: "Нормативное регулирование высокотехнологичной медицинской помощи (ВМП)« и др.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/>
          </a:p>
          <a:p>
            <a:pPr algn="just"/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/>
          </a:p>
          <a:p>
            <a:pPr algn="just"/>
            <a:endParaRPr lang="ru-RU" dirty="0"/>
          </a:p>
          <a:p>
            <a:endParaRPr lang="ru-RU" dirty="0"/>
          </a:p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128C92-CBA2-4094-BEB8-8902131A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79996"/>
            <a:ext cx="2448272" cy="13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836712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ДЕЯТЕЛЬНОСТЬ 2020 год</a:t>
            </a:r>
          </a:p>
        </p:txBody>
      </p:sp>
    </p:spTree>
    <p:extLst>
      <p:ext uri="{BB962C8B-B14F-4D97-AF65-F5344CB8AC3E}">
        <p14:creationId xmlns:p14="http://schemas.microsoft.com/office/powerpoint/2010/main" val="204054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420" y="1844824"/>
            <a:ext cx="8203207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ru-RU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421" y="263034"/>
            <a:ext cx="4957675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ДЕЯТЕЛЬНОСТЬ 2019 год</a:t>
            </a:r>
          </a:p>
        </p:txBody>
      </p:sp>
      <p:pic>
        <p:nvPicPr>
          <p:cNvPr id="10" name="Изображение 9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13" y="3005"/>
            <a:ext cx="2172832" cy="1481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DD1352-ABF6-4F8C-834F-A5A39863E239}"/>
              </a:ext>
            </a:extLst>
          </p:cNvPr>
          <p:cNvSpPr/>
          <p:nvPr/>
        </p:nvSpPr>
        <p:spPr>
          <a:xfrm>
            <a:off x="0" y="1052736"/>
            <a:ext cx="8131733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cs typeface="Calibri" panose="020F0502020204030204" pitchFamily="34" charset="0"/>
              </a:rPr>
              <a:t>Участие во </a:t>
            </a:r>
            <a:r>
              <a:rPr lang="ru-RU" sz="1400" dirty="0">
                <a:solidFill>
                  <a:srgbClr val="002060"/>
                </a:solidFill>
              </a:rPr>
              <a:t>Всероссийской научно-практической конференции с международным участием «Современные достижения онкологии в клинической практике»</a:t>
            </a:r>
            <a:r>
              <a:rPr lang="ru-RU" sz="1400" dirty="0">
                <a:solidFill>
                  <a:srgbClr val="002060"/>
                </a:solidFill>
                <a:cs typeface="Calibri" panose="020F0502020204030204" pitchFamily="34" charset="0"/>
              </a:rPr>
              <a:t>, 23-24 мая 2019г.</a:t>
            </a:r>
          </a:p>
          <a:p>
            <a:pPr marL="252000" lvl="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Межрегиональной научно-практической конференции с международным участием «Современные тенденции развития онкологической службы с учетом региональных особенностей», посвященная 30-летию открытия отделений химиотерапии и </a:t>
            </a:r>
            <a:r>
              <a:rPr lang="ru-RU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онкогинекологии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ГБУ РС(Я) «Якутский республиканский онкологический диспансер»,  28-29 июня 2019 г.</a:t>
            </a:r>
          </a:p>
          <a:p>
            <a:pPr marL="25200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Участие в Межрегиональной конференции «Вопросы терапии злокачественных опухолей в гематологии» 13 июля 2019 г.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cs typeface="Calibri" panose="020F0502020204030204" pitchFamily="34" charset="0"/>
              </a:rPr>
              <a:t>Участие в  Краевой научно-практической конференции  «</a:t>
            </a:r>
            <a:r>
              <a:rPr lang="ru-RU" sz="1400" dirty="0" err="1">
                <a:solidFill>
                  <a:srgbClr val="002060"/>
                </a:solidFill>
                <a:cs typeface="Calibri" panose="020F0502020204030204" pitchFamily="34" charset="0"/>
              </a:rPr>
              <a:t>Иммуноонкология</a:t>
            </a:r>
            <a:r>
              <a:rPr lang="ru-RU" sz="1400" dirty="0">
                <a:solidFill>
                  <a:srgbClr val="002060"/>
                </a:solidFill>
                <a:cs typeface="Calibri" panose="020F0502020204030204" pitchFamily="34" charset="0"/>
              </a:rPr>
              <a:t>: Вчера. Сегодня. Завтра», 18-20 июля 2019 г.</a:t>
            </a:r>
            <a:endParaRPr lang="ru-RU" sz="1400" dirty="0">
              <a:solidFill>
                <a:srgbClr val="002060"/>
              </a:solidFill>
            </a:endParaRPr>
          </a:p>
          <a:p>
            <a:pPr marL="252000" lvl="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Участие в Дискуссионном клубе по терапии пациентов с ХЛЛ , 19 октября 2019 г.</a:t>
            </a:r>
            <a:endParaRPr lang="ru-RU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52000" lvl="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Цикле семинаров для эндокринологов, 21 января, 4 февраля, 26 февраля, 16 марта, 23 апреля, 14 мая, 27 мая, 14 сентября, 21 октября, 1 ноября, 16 ноября,   5 декабря, 23 декабря 2019г.</a:t>
            </a:r>
          </a:p>
          <a:p>
            <a:pPr marL="25200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5200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5200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5200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52000" lvl="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ru-RU" dirty="0">
                <a:solidFill>
                  <a:srgbClr val="616161"/>
                </a:solidFill>
                <a:latin typeface="Lato"/>
              </a:rPr>
            </a:br>
            <a:endParaRPr lang="ru-RU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A65ACF5-D207-4F08-A69A-C1775CA4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930048" cy="10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0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421" y="1844824"/>
            <a:ext cx="81724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8421" y="263034"/>
            <a:ext cx="8219256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Портфолио АНО ЦРМП «Праймер» </a:t>
            </a:r>
          </a:p>
        </p:txBody>
      </p:sp>
      <p:pic>
        <p:nvPicPr>
          <p:cNvPr id="3" name="Изображение 2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6896"/>
            <a:ext cx="1850385" cy="12618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319B4A-48B1-40FF-AF3B-34FF60DAD4D7}"/>
              </a:ext>
            </a:extLst>
          </p:cNvPr>
          <p:cNvSpPr/>
          <p:nvPr/>
        </p:nvSpPr>
        <p:spPr>
          <a:xfrm>
            <a:off x="493179" y="1524918"/>
            <a:ext cx="79928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8A6"/>
                </a:solidFill>
              </a:rPr>
              <a:t>НАШИ ПАРТНЕРЫ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•AbbVie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Actelion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 Astellas Pharma Russia</a:t>
            </a:r>
            <a:endParaRPr lang="en-US" sz="2000" dirty="0">
              <a:solidFill>
                <a:schemeClr val="tx2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Besins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Healthcare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•Bristol-Myers Squibb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•Johnson&amp; Johnson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 Janssen Cosmetics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•Roche Diagnostics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•Merck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•Olympus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•Eli Lilly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•Cardinal Health Russia,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Lifescan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Russia (Johnson)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Немецкое онкологические общество 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DKG)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Благотворительный фонд «Движение вверх»</a:t>
            </a:r>
          </a:p>
          <a:p>
            <a:pPr algn="ctr"/>
            <a:endParaRPr lang="ru-RU" sz="1400" b="1" u="sng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DDEADE-CE6F-4C2D-8192-1A551E47E1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21195"/>
            <a:ext cx="1505943" cy="1017043"/>
          </a:xfrm>
          <a:prstGeom prst="rect">
            <a:avLst/>
          </a:prstGeom>
        </p:spPr>
      </p:pic>
      <p:pic>
        <p:nvPicPr>
          <p:cNvPr id="2050" name="Picture 2" descr="Эли Лилли">
            <a:extLst>
              <a:ext uri="{FF2B5EF4-FFF2-40B4-BE49-F238E27FC236}">
                <a16:creationId xmlns:a16="http://schemas.microsoft.com/office/drawing/2014/main" id="{7EC5F4A0-5433-4753-BD97-0338CCC5A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5" y="2789426"/>
            <a:ext cx="12192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bVie">
            <a:extLst>
              <a:ext uri="{FF2B5EF4-FFF2-40B4-BE49-F238E27FC236}">
                <a16:creationId xmlns:a16="http://schemas.microsoft.com/office/drawing/2014/main" id="{497C92E8-A81E-48E1-8C2E-DE4997A1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79" y="3870219"/>
            <a:ext cx="14382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A3C5B4-C2FC-4E7C-8EE8-937F5538C8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9659" y="5034136"/>
            <a:ext cx="2257425" cy="495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A5042C-8EFF-4487-A75E-6B04B562A6B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9179" y="1711814"/>
            <a:ext cx="1850386" cy="960738"/>
          </a:xfrm>
          <a:prstGeom prst="rect">
            <a:avLst/>
          </a:prstGeom>
        </p:spPr>
      </p:pic>
      <p:pic>
        <p:nvPicPr>
          <p:cNvPr id="2056" name="Picture 8" descr="Bristol-Myers Squibb">
            <a:extLst>
              <a:ext uri="{FF2B5EF4-FFF2-40B4-BE49-F238E27FC236}">
                <a16:creationId xmlns:a16="http://schemas.microsoft.com/office/drawing/2014/main" id="{33C0DD50-5494-45D9-8A80-C738B4A0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99" y="4653136"/>
            <a:ext cx="2952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7AF2D520-51A7-49EF-8F48-ACC9BFFC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94" y="2789020"/>
            <a:ext cx="2279244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95F2FA-4069-4287-B7C5-0DFE0C80B30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179" y="3639948"/>
            <a:ext cx="1247775" cy="952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67E777-88D9-471D-AADB-1D9E28B26D8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8122" y="527404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478421" y="263034"/>
            <a:ext cx="5130911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КОНТАКТЫ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99592" y="2420888"/>
            <a:ext cx="7200800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endParaRPr lang="ru-RU" sz="1400" b="1" i="1" dirty="0"/>
          </a:p>
          <a:p>
            <a:pPr algn="ctr"/>
            <a:r>
              <a:rPr lang="en-GB" sz="2000" b="1" i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2000" b="1" i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anoprimer.ru</a:t>
            </a:r>
            <a:endParaRPr lang="en-US" sz="2000" b="1" i="1" dirty="0">
              <a:solidFill>
                <a:srgbClr val="002060"/>
              </a:solidFill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 err="1">
                <a:solidFill>
                  <a:srgbClr val="002060"/>
                </a:solidFill>
              </a:rPr>
              <a:t>Юр.адрес</a:t>
            </a:r>
            <a:r>
              <a:rPr lang="ru-RU" sz="2000" b="1" i="1" dirty="0">
                <a:solidFill>
                  <a:srgbClr val="002060"/>
                </a:solidFill>
              </a:rPr>
              <a:t>: 109451, Москва, ул. </a:t>
            </a:r>
            <a:r>
              <a:rPr lang="ru-RU" sz="2000" b="1" i="1" dirty="0" err="1">
                <a:solidFill>
                  <a:srgbClr val="002060"/>
                </a:solidFill>
              </a:rPr>
              <a:t>Братиславская</a:t>
            </a:r>
            <a:r>
              <a:rPr lang="ru-RU" sz="2000" b="1" i="1" dirty="0">
                <a:solidFill>
                  <a:srgbClr val="002060"/>
                </a:solidFill>
              </a:rPr>
              <a:t>, д. 14, оф. 428</a:t>
            </a:r>
            <a:endParaRPr lang="en-GB" sz="2000" b="1" i="1" dirty="0">
              <a:solidFill>
                <a:srgbClr val="002060"/>
              </a:solidFill>
            </a:endParaRP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Телефон: </a:t>
            </a:r>
            <a:r>
              <a:rPr lang="ru-RU" sz="2000" b="1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(495) 971-53-01</a:t>
            </a:r>
            <a:endParaRPr lang="en-GB" sz="2000" b="1" i="1" dirty="0">
              <a:solidFill>
                <a:srgbClr val="00206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ru-RU" sz="2000" b="1" i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000" b="1" i="1" dirty="0">
                <a:solidFill>
                  <a:srgbClr val="002060"/>
                </a:solidFill>
              </a:rPr>
              <a:t>E-MAIL</a:t>
            </a:r>
            <a:r>
              <a:rPr lang="ru-RU" sz="2000" b="1" i="1" dirty="0">
                <a:solidFill>
                  <a:srgbClr val="002060"/>
                </a:solidFill>
              </a:rPr>
              <a:t>:</a:t>
            </a:r>
            <a:r>
              <a:rPr lang="ru-RU" sz="2000" b="1" i="1" dirty="0"/>
              <a:t>  </a:t>
            </a:r>
            <a:r>
              <a:rPr lang="en-US" sz="2000" b="1" i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info@anoprimer.ru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Изображение 7" descr="logo-praim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0"/>
            <a:ext cx="2736303" cy="186604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71FDB41-DE45-4BE9-8B91-4A7618C4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96" y="5060660"/>
            <a:ext cx="2375853" cy="13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421" y="1844824"/>
            <a:ext cx="81724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8421" y="263034"/>
            <a:ext cx="8219256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Портфолио АНО ЦРМП «Праймер» </a:t>
            </a:r>
          </a:p>
        </p:txBody>
      </p:sp>
      <p:pic>
        <p:nvPicPr>
          <p:cNvPr id="3" name="Изображение 2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6606"/>
            <a:ext cx="2376263" cy="16205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92631A-7CEA-4031-B4DF-846239983D23}"/>
              </a:ext>
            </a:extLst>
          </p:cNvPr>
          <p:cNvSpPr/>
          <p:nvPr/>
        </p:nvSpPr>
        <p:spPr>
          <a:xfrm>
            <a:off x="504240" y="1844824"/>
            <a:ext cx="2581411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НАУЧНО-ИССЛЕДОВАТЕЛЬСКИЕ ПРОЕКТЫ</a:t>
            </a:r>
          </a:p>
          <a:p>
            <a:pPr algn="ctr"/>
            <a:endParaRPr lang="ru-RU" sz="1400" b="1" dirty="0"/>
          </a:p>
          <a:p>
            <a:r>
              <a:rPr lang="ru-RU" sz="1200" dirty="0"/>
              <a:t>•Организация и осуществление</a:t>
            </a:r>
          </a:p>
          <a:p>
            <a:r>
              <a:rPr lang="ru-RU" sz="1200" dirty="0"/>
              <a:t>научно-исследовательских</a:t>
            </a:r>
          </a:p>
          <a:p>
            <a:r>
              <a:rPr lang="ru-RU" sz="1200" dirty="0"/>
              <a:t>Проектов;</a:t>
            </a:r>
          </a:p>
          <a:p>
            <a:r>
              <a:rPr lang="ru-RU" sz="1200" dirty="0"/>
              <a:t>• Конференции и Конгрессы</a:t>
            </a:r>
          </a:p>
          <a:p>
            <a:r>
              <a:rPr lang="ru-RU" sz="1200" dirty="0"/>
              <a:t>(научный контент);</a:t>
            </a:r>
          </a:p>
          <a:p>
            <a:r>
              <a:rPr lang="ru-RU" sz="1200" dirty="0"/>
              <a:t>• Публикации: статьи,</a:t>
            </a:r>
          </a:p>
          <a:p>
            <a:r>
              <a:rPr lang="ru-RU" sz="1200" dirty="0"/>
              <a:t>методические рекомендации,</a:t>
            </a:r>
          </a:p>
          <a:p>
            <a:r>
              <a:rPr lang="ru-RU" sz="1200" dirty="0"/>
              <a:t>Руководства;</a:t>
            </a:r>
          </a:p>
          <a:p>
            <a:r>
              <a:rPr lang="ru-RU" sz="1200" dirty="0"/>
              <a:t>• Подготовка аналитических</a:t>
            </a:r>
          </a:p>
          <a:p>
            <a:r>
              <a:rPr lang="ru-RU" sz="1200" dirty="0"/>
              <a:t>отчетов с анализом рынка</a:t>
            </a:r>
          </a:p>
          <a:p>
            <a:r>
              <a:rPr lang="ru-RU" sz="1200" dirty="0"/>
              <a:t>лекарственных средств, объема</a:t>
            </a:r>
          </a:p>
          <a:p>
            <a:r>
              <a:rPr lang="ru-RU" sz="1200" dirty="0"/>
              <a:t>продаж, статистики импорта и</a:t>
            </a:r>
          </a:p>
          <a:p>
            <a:r>
              <a:rPr lang="ru-RU" sz="1200" dirty="0"/>
              <a:t>экспорта, рейтинги регионов,</a:t>
            </a:r>
          </a:p>
          <a:p>
            <a:r>
              <a:rPr lang="ru-RU" sz="1200" dirty="0"/>
              <a:t>прогнозы развития</a:t>
            </a:r>
          </a:p>
          <a:p>
            <a:r>
              <a:rPr lang="ru-RU" sz="1200" dirty="0"/>
              <a:t>фармацевтического рынка;</a:t>
            </a:r>
          </a:p>
          <a:p>
            <a:r>
              <a:rPr lang="ru-RU" sz="1200" dirty="0"/>
              <a:t>• Сотрудничество с российским</a:t>
            </a:r>
          </a:p>
          <a:p>
            <a:r>
              <a:rPr lang="ru-RU" sz="1200" dirty="0"/>
              <a:t>производителем химических и</a:t>
            </a:r>
          </a:p>
          <a:p>
            <a:r>
              <a:rPr lang="ru-RU" sz="1200" dirty="0"/>
              <a:t>биофармацевтических субстанций.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C0B36E-22F3-4430-9300-AAF562FA3098}"/>
              </a:ext>
            </a:extLst>
          </p:cNvPr>
          <p:cNvSpPr/>
          <p:nvPr/>
        </p:nvSpPr>
        <p:spPr>
          <a:xfrm>
            <a:off x="3467469" y="1844823"/>
            <a:ext cx="2497093" cy="4487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ОБРАЗОВАТЕЛЬНАЯ ДЕЯТЕЛЬНОСТЬ</a:t>
            </a:r>
          </a:p>
          <a:p>
            <a:pPr algn="ctr"/>
            <a:endParaRPr lang="ru-RU" sz="1600" b="1" dirty="0"/>
          </a:p>
          <a:p>
            <a:r>
              <a:rPr lang="ru-RU" sz="1200" dirty="0"/>
              <a:t>• Собственные учебные</a:t>
            </a:r>
          </a:p>
          <a:p>
            <a:r>
              <a:rPr lang="ru-RU" sz="1200" dirty="0"/>
              <a:t>мероприятия для врачей</a:t>
            </a:r>
          </a:p>
          <a:p>
            <a:r>
              <a:rPr lang="ru-RU" sz="1200" dirty="0"/>
              <a:t>•Школы для медицинского</a:t>
            </a:r>
          </a:p>
          <a:p>
            <a:r>
              <a:rPr lang="ru-RU" sz="1200" dirty="0"/>
              <a:t>Сообщества;</a:t>
            </a:r>
          </a:p>
          <a:p>
            <a:r>
              <a:rPr lang="ru-RU" sz="1200" dirty="0"/>
              <a:t>•Школы пациентов</a:t>
            </a:r>
          </a:p>
          <a:p>
            <a:r>
              <a:rPr lang="ru-RU" sz="1200" dirty="0"/>
              <a:t>• Информационные компании для</a:t>
            </a:r>
          </a:p>
          <a:p>
            <a:r>
              <a:rPr lang="ru-RU" sz="1200" dirty="0"/>
              <a:t>Пациентов;</a:t>
            </a:r>
          </a:p>
          <a:p>
            <a:r>
              <a:rPr lang="ru-RU" sz="1200" dirty="0"/>
              <a:t>• Курсы повышения квалификации</a:t>
            </a:r>
          </a:p>
          <a:p>
            <a:r>
              <a:rPr lang="ru-RU" sz="1200" dirty="0"/>
              <a:t>Врачей;</a:t>
            </a:r>
          </a:p>
          <a:p>
            <a:r>
              <a:rPr lang="ru-RU" sz="1200" dirty="0"/>
              <a:t>•Тренинги, в том числе</a:t>
            </a:r>
          </a:p>
          <a:p>
            <a:r>
              <a:rPr lang="ru-RU" sz="1200" dirty="0"/>
              <a:t>психологические и юридические</a:t>
            </a:r>
          </a:p>
          <a:p>
            <a:r>
              <a:rPr lang="ru-RU" sz="1200" dirty="0"/>
              <a:t>как для пациентов, так и для</a:t>
            </a:r>
          </a:p>
          <a:p>
            <a:r>
              <a:rPr lang="ru-RU" sz="1200" dirty="0"/>
              <a:t>Врачей;</a:t>
            </a:r>
          </a:p>
          <a:p>
            <a:r>
              <a:rPr lang="ru-RU" sz="1200" dirty="0"/>
              <a:t>•Организация конгрессов,</a:t>
            </a:r>
          </a:p>
          <a:p>
            <a:r>
              <a:rPr lang="ru-RU" sz="1200" dirty="0"/>
              <a:t>Конференций;</a:t>
            </a:r>
          </a:p>
          <a:p>
            <a:r>
              <a:rPr lang="ru-RU" sz="1200" dirty="0"/>
              <a:t>•Разработка и проведение</a:t>
            </a:r>
          </a:p>
          <a:p>
            <a:r>
              <a:rPr lang="ru-RU" sz="1200" dirty="0"/>
              <a:t>дистанционных программ</a:t>
            </a:r>
          </a:p>
          <a:p>
            <a:r>
              <a:rPr lang="ru-RU" sz="1200" dirty="0"/>
              <a:t>Обучения.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F5DFAF-74E0-497F-9B70-5F86E60CB85F}"/>
              </a:ext>
            </a:extLst>
          </p:cNvPr>
          <p:cNvSpPr/>
          <p:nvPr/>
        </p:nvSpPr>
        <p:spPr>
          <a:xfrm>
            <a:off x="6363527" y="1844823"/>
            <a:ext cx="2581411" cy="4487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СОЦИАЛЬНЫЕ </a:t>
            </a:r>
          </a:p>
          <a:p>
            <a:pPr algn="ctr"/>
            <a:r>
              <a:rPr lang="ru-RU" sz="1600" b="1" dirty="0"/>
              <a:t>ПРОЕКТЫ</a:t>
            </a:r>
          </a:p>
          <a:p>
            <a:endParaRPr lang="ru-RU" sz="1600" b="1" dirty="0"/>
          </a:p>
          <a:p>
            <a:r>
              <a:rPr lang="ru-RU" sz="1200" dirty="0"/>
              <a:t>•Организация и реализация</a:t>
            </a:r>
          </a:p>
          <a:p>
            <a:r>
              <a:rPr lang="ru-RU" sz="1200" dirty="0"/>
              <a:t>проектов, направленных на</a:t>
            </a:r>
          </a:p>
          <a:p>
            <a:r>
              <a:rPr lang="ru-RU" sz="1200" dirty="0"/>
              <a:t>защиту прав пациентов и</a:t>
            </a:r>
          </a:p>
          <a:p>
            <a:r>
              <a:rPr lang="ru-RU" sz="1200" dirty="0"/>
              <a:t>медицинских работников;</a:t>
            </a:r>
          </a:p>
          <a:p>
            <a:r>
              <a:rPr lang="ru-RU" sz="1200" dirty="0"/>
              <a:t>•Благотворительная помощь ЛПУ</a:t>
            </a:r>
          </a:p>
          <a:p>
            <a:r>
              <a:rPr lang="ru-RU" sz="1200" dirty="0"/>
              <a:t>(закупка оборудования, расходных</a:t>
            </a:r>
          </a:p>
          <a:p>
            <a:r>
              <a:rPr lang="ru-RU" sz="1200" dirty="0"/>
              <a:t>материалов, лекарств);</a:t>
            </a:r>
          </a:p>
          <a:p>
            <a:r>
              <a:rPr lang="ru-RU" sz="1200" dirty="0"/>
              <a:t>• Проекты в сфере </a:t>
            </a:r>
            <a:r>
              <a:rPr lang="ru-RU" sz="1200" dirty="0" err="1"/>
              <a:t>Patient</a:t>
            </a:r>
            <a:r>
              <a:rPr lang="ru-RU" sz="1200" dirty="0"/>
              <a:t> </a:t>
            </a:r>
            <a:r>
              <a:rPr lang="ru-RU" sz="1200" dirty="0" err="1"/>
              <a:t>Support</a:t>
            </a:r>
            <a:endParaRPr lang="ru-RU" sz="1200" dirty="0"/>
          </a:p>
          <a:p>
            <a:r>
              <a:rPr lang="ru-RU" sz="1200" dirty="0" err="1"/>
              <a:t>Programs</a:t>
            </a:r>
            <a:r>
              <a:rPr lang="ru-RU" sz="1200" dirty="0"/>
              <a:t> (PSP);</a:t>
            </a:r>
          </a:p>
          <a:p>
            <a:r>
              <a:rPr lang="ru-RU" sz="1200" dirty="0"/>
              <a:t>• Совместные мероприятия с</a:t>
            </a:r>
          </a:p>
          <a:p>
            <a:r>
              <a:rPr lang="ru-RU" sz="1200" dirty="0"/>
              <a:t>"Немецким онкологическим</a:t>
            </a:r>
          </a:p>
          <a:p>
            <a:r>
              <a:rPr lang="ru-RU" sz="1200" dirty="0"/>
              <a:t>обществом" по проведению</a:t>
            </a:r>
          </a:p>
          <a:p>
            <a:r>
              <a:rPr lang="ru-RU" sz="1200" dirty="0"/>
              <a:t>сертификации Российских</a:t>
            </a:r>
          </a:p>
          <a:p>
            <a:r>
              <a:rPr lang="ru-RU" sz="1200" dirty="0"/>
              <a:t>онкологических центров на</a:t>
            </a:r>
          </a:p>
          <a:p>
            <a:r>
              <a:rPr lang="ru-RU" sz="1200" dirty="0"/>
              <a:t>соответствие международным</a:t>
            </a:r>
          </a:p>
          <a:p>
            <a:r>
              <a:rPr lang="ru-RU" sz="1200" dirty="0"/>
              <a:t>стандартам оказания помощи</a:t>
            </a:r>
          </a:p>
          <a:p>
            <a:r>
              <a:rPr lang="ru-RU" sz="1200" dirty="0"/>
              <a:t>пациентам онкологического</a:t>
            </a:r>
          </a:p>
          <a:p>
            <a:r>
              <a:rPr lang="ru-RU" sz="1200" dirty="0"/>
              <a:t>Профиля.</a:t>
            </a:r>
          </a:p>
        </p:txBody>
      </p:sp>
    </p:spTree>
    <p:extLst>
      <p:ext uri="{BB962C8B-B14F-4D97-AF65-F5344CB8AC3E}">
        <p14:creationId xmlns:p14="http://schemas.microsoft.com/office/powerpoint/2010/main" val="219649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421" y="1844824"/>
            <a:ext cx="81724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8421" y="263034"/>
            <a:ext cx="8219256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Портфолио АНО ЦРМП «Праймер» </a:t>
            </a:r>
          </a:p>
        </p:txBody>
      </p:sp>
      <p:pic>
        <p:nvPicPr>
          <p:cNvPr id="3" name="Изображение 2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6896"/>
            <a:ext cx="1850385" cy="12618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319B4A-48B1-40FF-AF3B-34FF60DAD4D7}"/>
              </a:ext>
            </a:extLst>
          </p:cNvPr>
          <p:cNvSpPr/>
          <p:nvPr/>
        </p:nvSpPr>
        <p:spPr>
          <a:xfrm>
            <a:off x="467544" y="1484784"/>
            <a:ext cx="83818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8A6"/>
                </a:solidFill>
              </a:rPr>
              <a:t>НАШИ ПРЕИМУЩЕСТВА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Соблюдение этических правил и норм партнерской компании;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Привлечение в качестве консультантов ведущих экспертов в области здравоохранения и членов рабочих групп Минздрава России и аналитического центра при Правительстве РФ;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Максимум рекламных возможностей: бренд спонсорской компании на всех основных материалах образовательной программы;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Гибкий подход к организации мероприятий с учетом пожеланий спонсорской компании и лидеров мнений в сфере медицины.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D5036F0-237B-44EF-9124-1F3F03BE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20091"/>
            <a:ext cx="1772013" cy="9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420" y="1844824"/>
            <a:ext cx="8203207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АНО ЦРМП «Праймер» с 2018 года успешно организует проекты в области организации здравоохранения и помощи пациентам: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Участие российских врачей в международных и национальных конгрессах, конференциях, симпозиумах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Эксклюзивные международные программы краткосрочных тренингов, семинаров на базе зарубежных медицинских центров, дополнительное профессиональное образование врачей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Встречи, круглые столы и семинары с крупнейшими учеными и практикующими врачами сферы медицины и здравоохранения, совещания экспертов, школы для пациентов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Образовательные программы на базе российских федеральных и региональных лечебных учреждений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Вебинары и он-лайн тренинги для врачей и пациентов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Проекты по работе с гос. органами, направленная на выявление и совместное решение существующих в национальной медицине проблем, аналитическая деятельность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Сотрудничество с благотворительным фондом «Движение вверх», поддержка семей с детьми-инвалидами: закупка лекарств, мед. оборудования и техники для реабилитации в домашних условиях, социальное, психологическое и юридическое консультирование родителей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609332" cy="864096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421" y="263034"/>
            <a:ext cx="4957675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Портфолио АНО ЦРМП «Праймер»</a:t>
            </a:r>
          </a:p>
        </p:txBody>
      </p:sp>
      <p:pic>
        <p:nvPicPr>
          <p:cNvPr id="10" name="Изображение 9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453"/>
            <a:ext cx="2379207" cy="162251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890AA62-8895-412B-AF26-319BE57DC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93314"/>
            <a:ext cx="2133600" cy="120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9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949280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            </a:t>
            </a:r>
            <a:r>
              <a:rPr lang="ru-RU" sz="1400" dirty="0">
                <a:solidFill>
                  <a:srgbClr val="002060"/>
                </a:solidFill>
              </a:rPr>
              <a:t>За период своей активной деятельности компанией, совместно с российскими и зарубежными научными сообществами, было проведено более 100 образовательных  мероприятий для медицинских специалистов в различных областях (кардиология, дерматология, неврология, иммунология, онкология ,гематология, радиология и др.)</a:t>
            </a:r>
          </a:p>
          <a:p>
            <a:pPr algn="just">
              <a:buNone/>
            </a:pPr>
            <a:r>
              <a:rPr lang="ru-RU" sz="1400" dirty="0">
                <a:solidFill>
                  <a:srgbClr val="002060"/>
                </a:solidFill>
              </a:rPr>
              <a:t>            АНО «Праймер» активно реализует уникальные совместные с «Немецким онкологическим обществом» мероприятия по проведению сертификации онкологических центров Российской Федерации на соответствие международным стандартам оказания помощи пациентам онкологического профиля.</a:t>
            </a:r>
          </a:p>
          <a:p>
            <a:pPr algn="just">
              <a:buNone/>
            </a:pPr>
            <a:r>
              <a:rPr lang="ru-RU" sz="1400" dirty="0">
                <a:solidFill>
                  <a:srgbClr val="002060"/>
                </a:solidFill>
              </a:rPr>
              <a:t>             В рамках реализации проектов в сфере цифровой трансформации здравоохранения, в  сотрудничестве с ведущими специалистами и экспертами федерального проекта «Цифровая трансформация в здравоохранении» АНО «Праймер» занимается разработкой цифрового двойника  популяции, для моделирования влияния видов медицинской помощи, применяемых методов диагностики и лечения на качество жизни населения и эффективности терапии  социально значимых заболеваний.  Активное использования возможностей искусственного интеллекта, работа с большими данными, мобильными приложениями для аналитической работы по оценке влияния факторов на организацию оказания медицинской помощи, сбор статистической информации по оказанию медицинской помощи, построение математических моделей в сфере здравоохранения является перспективным направлением в современном мире.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Изображение 9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"/>
            <a:ext cx="2267743" cy="132864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" y="0"/>
            <a:ext cx="5364087" cy="836712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Портфолио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АНО ЦРМП «Праймер»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5036F0-237B-44EF-9124-1F3F03BE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61248"/>
            <a:ext cx="2126246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496944" cy="540060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68A6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         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АНО «Праймер» проводит интерактивные веб семинары, привлекая экспертов и участников из всех федеральных округов РФ, организовывает трансляции в режиме телеконференции.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</a:rPr>
              <a:t>          </a:t>
            </a:r>
            <a:r>
              <a:rPr lang="en-US" sz="1400" dirty="0">
                <a:solidFill>
                  <a:srgbClr val="002060"/>
                </a:solidFill>
              </a:rPr>
              <a:t>   </a:t>
            </a:r>
            <a:r>
              <a:rPr lang="ru-RU" sz="1400" dirty="0">
                <a:solidFill>
                  <a:srgbClr val="002060"/>
                </a:solidFill>
              </a:rPr>
              <a:t>В 2021-2023 гг. для главных специалистов центров, главных внештатных онкологов и организаторов медицинской помощи было проведено более 20 вебинаров по темам: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 Тарифы в деятельности центров амбулаторной онкологической помощи (ЦАОП) в регионах.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 Тарифы на телемедицинские услуги.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 Финансирование специализированной медицинской службы.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 КСГ с учетом региональных особенностей.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 Инструменты планирования потребности в лекарственных препаратах.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  Автоматизированный расчет основных аналитических показателей по территориям с использованием возможностей канцер-регистра.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</a:rPr>
              <a:t>         Общее количество участников более 500 специалистов.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</a:rPr>
              <a:t>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0" y="0"/>
            <a:ext cx="5652120" cy="836712"/>
          </a:xfrm>
          <a:prstGeom prst="rect">
            <a:avLst/>
          </a:prstGeom>
          <a:solidFill>
            <a:srgbClr val="0068A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 2021-2023</a:t>
            </a:r>
          </a:p>
        </p:txBody>
      </p:sp>
      <p:pic>
        <p:nvPicPr>
          <p:cNvPr id="6" name="Изображение 9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5453"/>
            <a:ext cx="1947159" cy="13278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D5036F0-237B-44EF-9124-1F3F03BE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61248"/>
            <a:ext cx="1772013" cy="9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421" y="1844824"/>
            <a:ext cx="817240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8421" y="263034"/>
            <a:ext cx="8219256" cy="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Портфолио АНО ЦРМП «Праймер» </a:t>
            </a:r>
          </a:p>
        </p:txBody>
      </p:sp>
      <p:pic>
        <p:nvPicPr>
          <p:cNvPr id="3" name="Изображение 2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6606"/>
            <a:ext cx="2160239" cy="13553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92631A-7CEA-4031-B4DF-846239983D23}"/>
              </a:ext>
            </a:extLst>
          </p:cNvPr>
          <p:cNvSpPr/>
          <p:nvPr/>
        </p:nvSpPr>
        <p:spPr>
          <a:xfrm>
            <a:off x="5796136" y="1628800"/>
            <a:ext cx="244827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</a:rPr>
              <a:t>29 мая 2021 г. АНО «</a:t>
            </a:r>
            <a:r>
              <a:rPr lang="ru-RU" sz="1200" dirty="0" err="1">
                <a:solidFill>
                  <a:schemeClr val="bg1"/>
                </a:solidFill>
              </a:rPr>
              <a:t>Праймер</a:t>
            </a:r>
            <a:r>
              <a:rPr lang="ru-RU" sz="1200" dirty="0">
                <a:solidFill>
                  <a:schemeClr val="bg1"/>
                </a:solidFill>
              </a:rPr>
              <a:t>» был проведен научно-образовательный  вебинар «Генетика в эндокринологии: потенциальная ценность генетических исследований»</a:t>
            </a:r>
            <a:endParaRPr lang="ru-RU" sz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C0B36E-22F3-4430-9300-AAF562FA3098}"/>
              </a:ext>
            </a:extLst>
          </p:cNvPr>
          <p:cNvSpPr/>
          <p:nvPr/>
        </p:nvSpPr>
        <p:spPr>
          <a:xfrm>
            <a:off x="323528" y="1628800"/>
            <a:ext cx="244827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</a:rPr>
              <a:t>08 апреля 2021 г. АНО «</a:t>
            </a:r>
            <a:r>
              <a:rPr lang="ru-RU" sz="1200" dirty="0" err="1">
                <a:solidFill>
                  <a:schemeClr val="bg1"/>
                </a:solidFill>
              </a:rPr>
              <a:t>Праймер</a:t>
            </a:r>
            <a:r>
              <a:rPr lang="ru-RU" sz="1200" dirty="0">
                <a:solidFill>
                  <a:schemeClr val="bg1"/>
                </a:solidFill>
              </a:rPr>
              <a:t>» был проведен научно-образовательный  вебинар «Когда лечишь диабет 2 типа подумай о сердце»</a:t>
            </a:r>
            <a:endParaRPr lang="ru-RU" sz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F5DFAF-74E0-497F-9B70-5F86E60CB85F}"/>
              </a:ext>
            </a:extLst>
          </p:cNvPr>
          <p:cNvSpPr/>
          <p:nvPr/>
        </p:nvSpPr>
        <p:spPr>
          <a:xfrm>
            <a:off x="3059832" y="4221088"/>
            <a:ext cx="244827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1200" dirty="0">
                <a:solidFill>
                  <a:schemeClr val="bg1"/>
                </a:solidFill>
              </a:rPr>
              <a:t>23 ноября 2022 г. АНО «</a:t>
            </a:r>
            <a:r>
              <a:rPr lang="ru-RU" sz="1200" dirty="0" err="1">
                <a:solidFill>
                  <a:schemeClr val="bg1"/>
                </a:solidFill>
              </a:rPr>
              <a:t>Праймер</a:t>
            </a:r>
            <a:r>
              <a:rPr lang="ru-RU" sz="1200" dirty="0">
                <a:solidFill>
                  <a:schemeClr val="bg1"/>
                </a:solidFill>
              </a:rPr>
              <a:t>» была проведена онлайн-конференция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lang="ru-RU" sz="1200" dirty="0">
                <a:solidFill>
                  <a:schemeClr val="bg1"/>
                </a:solidFill>
              </a:rPr>
              <a:t>«Трансплантация почки в условиях пандемии».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0" y="0"/>
            <a:ext cx="5652120" cy="836712"/>
          </a:xfrm>
          <a:prstGeom prst="rect">
            <a:avLst/>
          </a:prstGeom>
          <a:solidFill>
            <a:srgbClr val="0068A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 2021-2023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92631A-7CEA-4031-B4DF-846239983D23}"/>
              </a:ext>
            </a:extLst>
          </p:cNvPr>
          <p:cNvSpPr/>
          <p:nvPr/>
        </p:nvSpPr>
        <p:spPr>
          <a:xfrm>
            <a:off x="323528" y="4221088"/>
            <a:ext cx="244827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</a:rPr>
              <a:t>10 июня 2022 г. АНО «</a:t>
            </a:r>
            <a:r>
              <a:rPr lang="ru-RU" sz="1200" dirty="0" err="1">
                <a:solidFill>
                  <a:schemeClr val="bg1"/>
                </a:solidFill>
              </a:rPr>
              <a:t>Праймер</a:t>
            </a:r>
            <a:r>
              <a:rPr lang="ru-RU" sz="1200" dirty="0">
                <a:solidFill>
                  <a:schemeClr val="bg1"/>
                </a:solidFill>
              </a:rPr>
              <a:t>» была проведена научно-практическая конференция «Актуальные вопросы диагностики и лечения острого миелоидного лейкоза (ОМЛ)»</a:t>
            </a:r>
            <a:endParaRPr lang="ru-RU" sz="12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92631A-7CEA-4031-B4DF-846239983D23}"/>
              </a:ext>
            </a:extLst>
          </p:cNvPr>
          <p:cNvSpPr/>
          <p:nvPr/>
        </p:nvSpPr>
        <p:spPr>
          <a:xfrm>
            <a:off x="3059832" y="1628800"/>
            <a:ext cx="244827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</a:rPr>
              <a:t>10 апреля 2021 г. АНО «</a:t>
            </a:r>
            <a:r>
              <a:rPr lang="ru-RU" sz="1200" dirty="0" err="1">
                <a:solidFill>
                  <a:schemeClr val="bg1"/>
                </a:solidFill>
              </a:rPr>
              <a:t>Праймер</a:t>
            </a:r>
            <a:r>
              <a:rPr lang="ru-RU" sz="1200" dirty="0">
                <a:solidFill>
                  <a:schemeClr val="bg1"/>
                </a:solidFill>
              </a:rPr>
              <a:t>» был проведен научно-образовательный  вебинар «Тактика ведения пациентов с гиперпролактинемией в педиатрической практике»</a:t>
            </a:r>
            <a:endParaRPr lang="ru-RU" sz="12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2631A-7CEA-4031-B4DF-846239983D23}"/>
              </a:ext>
            </a:extLst>
          </p:cNvPr>
          <p:cNvSpPr/>
          <p:nvPr/>
        </p:nvSpPr>
        <p:spPr>
          <a:xfrm>
            <a:off x="5796136" y="4221088"/>
            <a:ext cx="244827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dirty="0">
                <a:solidFill>
                  <a:schemeClr val="bg1"/>
                </a:solidFill>
              </a:rPr>
              <a:t>17 февраля 2023 г. АНО «</a:t>
            </a:r>
            <a:r>
              <a:rPr lang="ru-RU" sz="1200" dirty="0" err="1">
                <a:solidFill>
                  <a:schemeClr val="bg1"/>
                </a:solidFill>
              </a:rPr>
              <a:t>Праймер</a:t>
            </a:r>
            <a:r>
              <a:rPr lang="ru-RU" sz="1200" dirty="0">
                <a:solidFill>
                  <a:schemeClr val="bg1"/>
                </a:solidFill>
              </a:rPr>
              <a:t>» была проведена онлайн-конференция</a:t>
            </a:r>
            <a:r>
              <a:rPr lang="en-US" sz="1200" dirty="0">
                <a:solidFill>
                  <a:schemeClr val="bg1"/>
                </a:solidFill>
              </a:rPr>
              <a:t>  </a:t>
            </a:r>
            <a:r>
              <a:rPr lang="ru-RU" sz="1200" dirty="0">
                <a:solidFill>
                  <a:schemeClr val="bg1"/>
                </a:solidFill>
              </a:rPr>
              <a:t>«</a:t>
            </a:r>
            <a:r>
              <a:rPr lang="ru-RU" sz="1200" dirty="0" err="1">
                <a:solidFill>
                  <a:schemeClr val="bg1"/>
                </a:solidFill>
              </a:rPr>
              <a:t>Иммуносупрессия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dirty="0">
                <a:solidFill>
                  <a:schemeClr val="bg1"/>
                </a:solidFill>
              </a:rPr>
              <a:t>у пациентов после трансплантации почки. Современные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подходы».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9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Проведенные мероприятия, во многих АНО ЦРМП «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Праймер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является идейным и техническим организатором: </a:t>
            </a:r>
          </a:p>
          <a:p>
            <a:endParaRPr lang="ru-RU" dirty="0">
              <a:solidFill>
                <a:srgbClr val="0068A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Участие в мастер-классе Удаление аденомы гипофиза (транссфеноидальный доступ), 27-28 февраля 2023 г.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Участие в мастер-классе «Образовательный курс по лечению различных видов аритмий», 28 февраля-01 марта 2023 г.</a:t>
            </a:r>
            <a:endParaRPr lang="en-US" sz="14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</a:rPr>
              <a:t>Участие в </a:t>
            </a:r>
            <a:r>
              <a:rPr lang="en-US" sz="1400" dirty="0">
                <a:solidFill>
                  <a:srgbClr val="002060"/>
                </a:solidFill>
              </a:rPr>
              <a:t>XIX </a:t>
            </a:r>
            <a:r>
              <a:rPr lang="ru-RU" sz="1400" dirty="0">
                <a:solidFill>
                  <a:srgbClr val="002060"/>
                </a:solidFill>
              </a:rPr>
              <a:t>Московском городском съезде эндокринологов «Эндокринология столицы-2023», 31 марта-02 апреля 2023 г.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Изображение 9" descr="logo-praim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163183" cy="14751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836712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ДЕЯТЕЛЬНОСТЬ 2023 год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65ACF5-D207-4F08-A69A-C1775CA4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96633"/>
            <a:ext cx="2195736" cy="13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468052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sz="1400" dirty="0">
              <a:solidFill>
                <a:srgbClr val="0068A6"/>
              </a:solidFill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15-ой Международной конференции по передовым технологиям и лечению диабета (</a:t>
            </a:r>
            <a:r>
              <a:rPr lang="en-US" sz="1400" dirty="0">
                <a:solidFill>
                  <a:srgbClr val="002060"/>
                </a:solidFill>
              </a:rPr>
              <a:t>ATTD </a:t>
            </a:r>
            <a:r>
              <a:rPr lang="ru-RU" sz="1400" dirty="0">
                <a:solidFill>
                  <a:srgbClr val="002060"/>
                </a:solidFill>
              </a:rPr>
              <a:t>2022) , 8-11 марта 2022 г.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конференции «Актуальные вопросы  диагностики и лечения острого миелоидного  лейкоза (ОМЛ), 18 марта 2022г.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мастер-классе: Образовательный научно-практический семинар «Эндоваскулярный подход в лечении пациентов  с критической ишемией нижних конечностей», 21-22 марта 2022 г.</a:t>
            </a:r>
            <a:endParaRPr lang="ru-RU" sz="1400" dirty="0">
              <a:solidFill>
                <a:srgbClr val="002060"/>
              </a:solidFill>
              <a:hlinkClick r:id="rId2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</a:t>
            </a:r>
            <a:r>
              <a:rPr lang="en-US" sz="1400" dirty="0">
                <a:solidFill>
                  <a:srgbClr val="002060"/>
                </a:solidFill>
              </a:rPr>
              <a:t>XIII </a:t>
            </a:r>
            <a:r>
              <a:rPr lang="ru-RU" sz="1400" dirty="0">
                <a:solidFill>
                  <a:srgbClr val="002060"/>
                </a:solidFill>
              </a:rPr>
              <a:t>ежегодной  международной конференции «Гибридные технологии в лечении сердечно-сосудистых заболеваний (</a:t>
            </a:r>
            <a:r>
              <a:rPr lang="en-US" sz="1400" dirty="0">
                <a:solidFill>
                  <a:srgbClr val="002060"/>
                </a:solidFill>
              </a:rPr>
              <a:t>MICHS </a:t>
            </a:r>
            <a:r>
              <a:rPr lang="ru-RU" sz="1400" dirty="0">
                <a:solidFill>
                  <a:srgbClr val="002060"/>
                </a:solidFill>
              </a:rPr>
              <a:t>2022) , 27-29 марта 2022 г.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</a:t>
            </a:r>
            <a:r>
              <a:rPr lang="en-US" sz="1400" dirty="0">
                <a:solidFill>
                  <a:srgbClr val="002060"/>
                </a:solidFill>
              </a:rPr>
              <a:t>XVIII  </a:t>
            </a:r>
            <a:r>
              <a:rPr lang="ru-RU" sz="1400" dirty="0">
                <a:solidFill>
                  <a:srgbClr val="002060"/>
                </a:solidFill>
              </a:rPr>
              <a:t>Московском городском съезде эндокринологов «Эндокринология столицы-2022»,    1-3 апреля 2022 г.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образовательном  мероприятии «Терапия  рассеянного склероза: от патогенеза к контролю долгосрочных исходов» ,15 апреля   2022 г.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медицинском образовательном мероприятии «Практический семинар по выполнению интратекальных  инъекций в детской неврологии», 16 апреля 2022 г.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мастер-классе «Эндовидеохирургия в онкогинекологии» , 8-9 августа 2022 г.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мастер-классе «Хирургия головного мозга»  6-7 сентября 2022 г.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Участие в мастер-классе  «Ревизионное эндопротезирование  коленного сустава», 13-14 октября 2022 г.</a:t>
            </a:r>
          </a:p>
          <a:p>
            <a:pPr algn="just"/>
            <a:endParaRPr lang="ru-RU" sz="1400" dirty="0">
              <a:solidFill>
                <a:srgbClr val="0068A6"/>
              </a:solidFill>
            </a:endParaRPr>
          </a:p>
          <a:p>
            <a:pPr algn="just">
              <a:buNone/>
            </a:pPr>
            <a:endParaRPr lang="ru-RU" sz="1400" dirty="0">
              <a:solidFill>
                <a:srgbClr val="0068A6"/>
              </a:solidFill>
            </a:endParaRPr>
          </a:p>
          <a:p>
            <a:pPr algn="just"/>
            <a:endParaRPr lang="ru-RU" sz="1400" dirty="0">
              <a:solidFill>
                <a:srgbClr val="0068A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Изображение 9" descr="logo-praim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379207" cy="141277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836712"/>
          </a:xfrm>
          <a:prstGeom prst="rect">
            <a:avLst/>
          </a:prstGeom>
          <a:solidFill>
            <a:srgbClr val="006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ДЕЯТЕЛЬНОСТЬ 2022 год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A65ACF5-D207-4F08-A69A-C1775CA4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183569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12977</TotalTime>
  <Words>1656</Words>
  <Application>Microsoft Office PowerPoint</Application>
  <PresentationFormat>Экран (4:3)</PresentationFormat>
  <Paragraphs>222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Lato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Портфолио АНО ЦРМП «Праймер»</vt:lpstr>
      <vt:lpstr>Ве</vt:lpstr>
      <vt:lpstr>Презентация PowerPoint</vt:lpstr>
      <vt:lpstr>НАША ДЕЯТЕЛЬНОСТЬ 2023 год</vt:lpstr>
      <vt:lpstr>НАША ДЕЯТЕЛЬНОСТЬ 2022 год</vt:lpstr>
      <vt:lpstr>Презентация PowerPoint</vt:lpstr>
      <vt:lpstr>НАША ДЕЯТЕЛЬНОСТЬ 2020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админ</dc:creator>
  <cp:lastModifiedBy>rusclim2022@yandex.ru</cp:lastModifiedBy>
  <cp:revision>221</cp:revision>
  <dcterms:created xsi:type="dcterms:W3CDTF">2015-07-09T14:08:55Z</dcterms:created>
  <dcterms:modified xsi:type="dcterms:W3CDTF">2023-02-18T18:18:45Z</dcterms:modified>
</cp:coreProperties>
</file>